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21"/>
  </p:notesMasterIdLst>
  <p:sldIdLst>
    <p:sldId id="256" r:id="rId2"/>
    <p:sldId id="263" r:id="rId3"/>
    <p:sldId id="257" r:id="rId4"/>
    <p:sldId id="268" r:id="rId5"/>
    <p:sldId id="266" r:id="rId6"/>
    <p:sldId id="267" r:id="rId7"/>
    <p:sldId id="264" r:id="rId8"/>
    <p:sldId id="269" r:id="rId9"/>
    <p:sldId id="258" r:id="rId10"/>
    <p:sldId id="259" r:id="rId11"/>
    <p:sldId id="260" r:id="rId12"/>
    <p:sldId id="261" r:id="rId13"/>
    <p:sldId id="262" r:id="rId14"/>
    <p:sldId id="270" r:id="rId15"/>
    <p:sldId id="265" r:id="rId16"/>
    <p:sldId id="273" r:id="rId17"/>
    <p:sldId id="274" r:id="rId18"/>
    <p:sldId id="278" r:id="rId19"/>
    <p:sldId id="271"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62" autoAdjust="0"/>
    <p:restoredTop sz="94684" autoAdjust="0"/>
  </p:normalViewPr>
  <p:slideViewPr>
    <p:cSldViewPr>
      <p:cViewPr varScale="1">
        <p:scale>
          <a:sx n="96" d="100"/>
          <a:sy n="96" d="100"/>
        </p:scale>
        <p:origin x="-420" y="-90"/>
      </p:cViewPr>
      <p:guideLst>
        <p:guide orient="horz" pos="2160"/>
        <p:guide pos="2880"/>
      </p:guideLst>
    </p:cSldViewPr>
  </p:slideViewPr>
  <p:outlineViewPr>
    <p:cViewPr>
      <p:scale>
        <a:sx n="33" d="100"/>
        <a:sy n="33" d="100"/>
      </p:scale>
      <p:origin x="0" y="825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Дата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2C56CC4-8CEC-4EC4-A945-4EE8CC93AF6E}" type="datetimeFigureOut">
              <a:rPr lang="he-IL" smtClean="0"/>
              <a:t>י"ז/אדר א/תשע"ו</a:t>
            </a:fld>
            <a:endParaRPr lang="he-IL"/>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he-IL"/>
          </a:p>
        </p:txBody>
      </p:sp>
      <p:sp>
        <p:nvSpPr>
          <p:cNvPr id="6" name="Нижний колонтитул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Номер слайда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7740F7A-6862-49AF-B7D4-155F11423E59}" type="slidenum">
              <a:rPr lang="he-IL" smtClean="0"/>
              <a:t>‹#›</a:t>
            </a:fld>
            <a:endParaRPr lang="he-IL"/>
          </a:p>
        </p:txBody>
      </p:sp>
    </p:spTree>
    <p:extLst>
      <p:ext uri="{BB962C8B-B14F-4D97-AF65-F5344CB8AC3E}">
        <p14:creationId xmlns:p14="http://schemas.microsoft.com/office/powerpoint/2010/main" val="86089288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he-IL" dirty="0"/>
          </a:p>
        </p:txBody>
      </p:sp>
      <p:sp>
        <p:nvSpPr>
          <p:cNvPr id="4" name="Номер слайда 3"/>
          <p:cNvSpPr>
            <a:spLocks noGrp="1"/>
          </p:cNvSpPr>
          <p:nvPr>
            <p:ph type="sldNum" sz="quarter" idx="10"/>
          </p:nvPr>
        </p:nvSpPr>
        <p:spPr/>
        <p:txBody>
          <a:bodyPr/>
          <a:lstStyle/>
          <a:p>
            <a:fld id="{C7740F7A-6862-49AF-B7D4-155F11423E59}" type="slidenum">
              <a:rPr lang="he-IL" smtClean="0"/>
              <a:t>1</a:t>
            </a:fld>
            <a:endParaRPr lang="he-IL"/>
          </a:p>
        </p:txBody>
      </p:sp>
    </p:spTree>
    <p:extLst>
      <p:ext uri="{BB962C8B-B14F-4D97-AF65-F5344CB8AC3E}">
        <p14:creationId xmlns:p14="http://schemas.microsoft.com/office/powerpoint/2010/main" val="586327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26.02.2016</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26.02.2016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26.02.2016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26.02.2016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ru-RU" smtClean="0"/>
              <a:t>Образец заголовка</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26.02.2016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26.02.2016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Title 8"/>
          <p:cNvSpPr>
            <a:spLocks noGrp="1"/>
          </p:cNvSpPr>
          <p:nvPr>
            <p:ph type="title"/>
          </p:nvPr>
        </p:nvSpPr>
        <p:spPr>
          <a:xfrm>
            <a:off x="914400" y="1544715"/>
            <a:ext cx="7315200" cy="1154097"/>
          </a:xfrm>
        </p:spPr>
        <p:txBody>
          <a:bodyPr/>
          <a:lstStyle/>
          <a:p>
            <a:r>
              <a:rPr lang="ru-RU" smtClean="0"/>
              <a:t>Образец заголовка</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26.02.2016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a:xfrm>
            <a:off x="914400" y="1544715"/>
            <a:ext cx="7315200" cy="1154097"/>
          </a:xfrm>
        </p:spPr>
        <p:txBody>
          <a:bodyPr/>
          <a:lstStyle/>
          <a:p>
            <a:r>
              <a:rPr lang="ru-RU" smtClean="0"/>
              <a:t>Образец заголовка</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26.02.2016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26.02.2016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ru-RU" smtClean="0"/>
              <a:t>Образец заголовка</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26.02.2016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26.02.2016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B4C71EC6-210F-42DE-9C53-41977AD35B3D}" type="datetimeFigureOut">
              <a:rPr lang="ru-RU" smtClean="0"/>
              <a:t>26.02.2016</a:t>
            </a:fld>
            <a:endParaRPr lang="ru-RU"/>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19B0651-EE4F-4900-A07F-96A6BFA9D0F0}" type="slidenum">
              <a:rPr lang="ru-RU" smtClean="0"/>
              <a:t>‹#›</a:t>
            </a:fld>
            <a:endParaRPr lang="ru-RU"/>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ru-RU"/>
          </a:p>
        </p:txBody>
      </p:sp>
    </p:spTree>
  </p:cSld>
  <p:clrMap bg1="dk1" tx1="lt1" bg2="dk2" tx2="lt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defTabSz="914400" rtl="1" eaLnBrk="1" latinLnBrk="0" hangingPunct="1">
        <a:spcBef>
          <a:spcPct val="0"/>
        </a:spcBef>
        <a:buNone/>
        <a:defRPr sz="40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r" defTabSz="914400" rtl="1"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r" defTabSz="914400" rtl="1"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o-RO" dirty="0" smtClean="0"/>
              <a:t>Seminar raional cu coordonatori ai acțiunilor de prevenire și protecție a copiilor față de violență</a:t>
            </a:r>
            <a:endParaRPr lang="he-IL" dirty="0"/>
          </a:p>
        </p:txBody>
      </p:sp>
      <p:sp>
        <p:nvSpPr>
          <p:cNvPr id="3" name="Подзаголовок 2"/>
          <p:cNvSpPr>
            <a:spLocks noGrp="1"/>
          </p:cNvSpPr>
          <p:nvPr>
            <p:ph type="subTitle" idx="1"/>
          </p:nvPr>
        </p:nvSpPr>
        <p:spPr/>
        <p:txBody>
          <a:bodyPr>
            <a:normAutofit/>
          </a:bodyPr>
          <a:lstStyle/>
          <a:p>
            <a:r>
              <a:rPr lang="ro-RO" smtClean="0"/>
              <a:t>23 februarie 2016,GM</a:t>
            </a:r>
            <a:r>
              <a:rPr lang="en-US" smtClean="0"/>
              <a:t> ”M.Viteazul”,or.H</a:t>
            </a:r>
            <a:r>
              <a:rPr lang="ro-RO" smtClean="0"/>
              <a:t>încești</a:t>
            </a:r>
          </a:p>
          <a:p>
            <a:endParaRPr lang="he-IL" dirty="0"/>
          </a:p>
        </p:txBody>
      </p:sp>
    </p:spTree>
    <p:extLst>
      <p:ext uri="{BB962C8B-B14F-4D97-AF65-F5344CB8AC3E}">
        <p14:creationId xmlns:p14="http://schemas.microsoft.com/office/powerpoint/2010/main" val="1125060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o-RO" dirty="0" smtClean="0"/>
              <a:t>Studiu de caz nr.2</a:t>
            </a:r>
            <a:endParaRPr lang="he-IL" dirty="0"/>
          </a:p>
        </p:txBody>
      </p:sp>
      <p:sp>
        <p:nvSpPr>
          <p:cNvPr id="3" name="Объект 2"/>
          <p:cNvSpPr>
            <a:spLocks noGrp="1"/>
          </p:cNvSpPr>
          <p:nvPr>
            <p:ph idx="1"/>
          </p:nvPr>
        </p:nvSpPr>
        <p:spPr>
          <a:xfrm>
            <a:off x="827584" y="2636912"/>
            <a:ext cx="7408333" cy="3450696"/>
          </a:xfrm>
        </p:spPr>
        <p:txBody>
          <a:bodyPr>
            <a:normAutofit fontScale="47500" lnSpcReduction="20000"/>
          </a:bodyPr>
          <a:lstStyle/>
          <a:p>
            <a:pPr algn="l" rtl="0"/>
            <a:r>
              <a:rPr lang="ro-RO" sz="2900" i="1" dirty="0" smtClean="0"/>
              <a:t>Laura este elevă în clasa a 7-a. Două zile a fost absentă de la școală, iar cind ați văzut-o,părea tristă și abătută. La întrebarea Dvs.ce s-a întîmplat,ea a spus că vrea să vă zică ceva important și v-a rugat să nu spuneți nimănui. Laura v-a povestit că de 2 ani,de cînd mama ei s-a recăsătorit, este permanent bătută și hărțuită de tatăl vitreg. Cu 2 zile în urmă s-a întîmplat același lucru. Mama era la bucătărie, în camera de alături, dar n-a reacționat pentru că și ea este bătută atunci cînd vine din italia în concediu pentru 3-4 săptămîni. A doua zi, mama urma să revină la muncă în italia și Laura este speriată de ce i se poate întîmpla. Bunicii,care locuiesc în altă localitate, cunosc situația și au spus că nu vor s-o ia la ei pentru că se tem de tatăl vitreg. Eleva v-a rugat de mai multe ori să nu spuneți nimănui, deoarece crede că i se poate întîmpla ceva și mai rău. Ea are încredere ca Dvs. Veți păstra acest secret.</a:t>
            </a:r>
          </a:p>
          <a:p>
            <a:pPr lvl="0"/>
            <a:endParaRPr lang="ro-RO" sz="1800" dirty="0">
              <a:solidFill>
                <a:prstClr val="black"/>
              </a:solidFill>
            </a:endParaRPr>
          </a:p>
          <a:p>
            <a:pPr lvl="0" algn="l" rtl="0"/>
            <a:r>
              <a:rPr lang="ro-RO" sz="2300" dirty="0">
                <a:solidFill>
                  <a:prstClr val="black"/>
                </a:solidFill>
              </a:rPr>
              <a:t>Determinați forma suspectă de violență față de copil.</a:t>
            </a:r>
          </a:p>
          <a:p>
            <a:pPr lvl="0" algn="l" rtl="0"/>
            <a:r>
              <a:rPr lang="ro-RO" sz="2300" dirty="0">
                <a:solidFill>
                  <a:prstClr val="black"/>
                </a:solidFill>
              </a:rPr>
              <a:t>Numiți 3 semne/indicatori după care ați determinat forma suspectă de violență.</a:t>
            </a:r>
          </a:p>
          <a:p>
            <a:pPr lvl="0" algn="l" rtl="0"/>
            <a:r>
              <a:rPr lang="ro-RO" sz="2300" dirty="0">
                <a:solidFill>
                  <a:prstClr val="black"/>
                </a:solidFill>
              </a:rPr>
              <a:t>Descrieți,pas cu pas, acțiunilr Dvs. În calitate de cadru didactic, pentru soluționarea cazului suspect de violență, argumentînd fiecare acțiune în baza actelor normative în vigoare ale RM. </a:t>
            </a:r>
            <a:endParaRPr lang="he-IL" sz="2300" dirty="0">
              <a:solidFill>
                <a:prstClr val="black"/>
              </a:solidFill>
            </a:endParaRPr>
          </a:p>
          <a:p>
            <a:endParaRPr lang="he-IL" sz="2300" dirty="0"/>
          </a:p>
        </p:txBody>
      </p:sp>
    </p:spTree>
    <p:extLst>
      <p:ext uri="{BB962C8B-B14F-4D97-AF65-F5344CB8AC3E}">
        <p14:creationId xmlns:p14="http://schemas.microsoft.com/office/powerpoint/2010/main" val="1581594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Studiu de caz nr.3</a:t>
            </a:r>
            <a:endParaRPr lang="he-IL" dirty="0"/>
          </a:p>
        </p:txBody>
      </p:sp>
      <p:sp>
        <p:nvSpPr>
          <p:cNvPr id="3" name="Объект 2"/>
          <p:cNvSpPr>
            <a:spLocks noGrp="1"/>
          </p:cNvSpPr>
          <p:nvPr>
            <p:ph idx="1"/>
          </p:nvPr>
        </p:nvSpPr>
        <p:spPr/>
        <p:txBody>
          <a:bodyPr>
            <a:normAutofit fontScale="62500" lnSpcReduction="20000"/>
          </a:bodyPr>
          <a:lstStyle/>
          <a:p>
            <a:pPr lvl="0" algn="l" rtl="0"/>
            <a:r>
              <a:rPr lang="ro-RO" sz="2900" i="1" dirty="0" smtClean="0"/>
              <a:t>Elevul V.este în clasa a 6-a și, după o săptămînă de absențe, a venit la școală cu vînătăi la ochi. L-ați întrebat,în pauză, cum se simte și a răspuns că a căzut cînd se juca cu prietenii. V-a mai spus că nu a fost la ore,deoarece părinții l-au trimis la strîns roada de pe cîmp. La lecția de educație fizică, cînd jucau fotbal, colegii de clasă au observat pe corpul lui V. mai multe vînătăi. Unul dintre ei l-a întrebat ce are pe spate, iar V.,speriat și incomodat, a tras rapid haina și a schimbat subiectul discuției. În următoarele zile ați încercat, de mai multe ori, să vă apropiați de V.,dar el a evitat să vorbească. Profesorii v-au spus că reușita școlară a lui V. a scăzut brusc în ultima vreme și că la ore este abătut, nu se implică în discuții,iar în pauză îl văd mai mult stînd deoparte.</a:t>
            </a:r>
            <a:r>
              <a:rPr lang="ro-RO" sz="2900" i="1" dirty="0">
                <a:solidFill>
                  <a:prstClr val="black"/>
                </a:solidFill>
              </a:rPr>
              <a:t> </a:t>
            </a:r>
            <a:endParaRPr lang="ro-RO" sz="2900" i="1" dirty="0" smtClean="0">
              <a:solidFill>
                <a:prstClr val="black"/>
              </a:solidFill>
            </a:endParaRPr>
          </a:p>
          <a:p>
            <a:pPr lvl="0" algn="l" rtl="0"/>
            <a:r>
              <a:rPr lang="ro-RO" sz="2100" dirty="0" smtClean="0">
                <a:solidFill>
                  <a:prstClr val="black"/>
                </a:solidFill>
              </a:rPr>
              <a:t>Determinați </a:t>
            </a:r>
            <a:r>
              <a:rPr lang="ro-RO" sz="2100" dirty="0">
                <a:solidFill>
                  <a:prstClr val="black"/>
                </a:solidFill>
              </a:rPr>
              <a:t>forma suspectă de violență față de copil.</a:t>
            </a:r>
          </a:p>
          <a:p>
            <a:pPr lvl="0" algn="l" rtl="0"/>
            <a:r>
              <a:rPr lang="ro-RO" sz="2100" dirty="0">
                <a:solidFill>
                  <a:prstClr val="black"/>
                </a:solidFill>
              </a:rPr>
              <a:t>Numiți 3 semne/indicatori după care ați determinat forma suspectă de violență.</a:t>
            </a:r>
          </a:p>
          <a:p>
            <a:pPr lvl="0" algn="l" rtl="0"/>
            <a:r>
              <a:rPr lang="ro-RO" sz="2100" dirty="0">
                <a:solidFill>
                  <a:prstClr val="black"/>
                </a:solidFill>
              </a:rPr>
              <a:t>Descrieți,pas cu pas, acțiunilr Dvs. În calitate de cadru didactic, pentru soluționarea cazului suspect de violență, argumentînd fiecare acțiune în baza actelor normative în vigoare ale RM. </a:t>
            </a:r>
            <a:endParaRPr lang="he-IL" sz="2100" dirty="0">
              <a:solidFill>
                <a:prstClr val="black"/>
              </a:solidFill>
            </a:endParaRPr>
          </a:p>
          <a:p>
            <a:pPr lvl="0"/>
            <a:endParaRPr lang="he-IL" sz="2100" dirty="0">
              <a:solidFill>
                <a:prstClr val="black"/>
              </a:solidFill>
            </a:endParaRPr>
          </a:p>
          <a:p>
            <a:endParaRPr lang="ro-RO" dirty="0" smtClean="0"/>
          </a:p>
          <a:p>
            <a:endParaRPr lang="he-IL" dirty="0"/>
          </a:p>
        </p:txBody>
      </p:sp>
    </p:spTree>
    <p:extLst>
      <p:ext uri="{BB962C8B-B14F-4D97-AF65-F5344CB8AC3E}">
        <p14:creationId xmlns:p14="http://schemas.microsoft.com/office/powerpoint/2010/main" val="3973810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Studiu de caz nr.4</a:t>
            </a:r>
            <a:endParaRPr lang="he-IL" dirty="0"/>
          </a:p>
        </p:txBody>
      </p:sp>
      <p:sp>
        <p:nvSpPr>
          <p:cNvPr id="3" name="Объект 2"/>
          <p:cNvSpPr>
            <a:spLocks noGrp="1"/>
          </p:cNvSpPr>
          <p:nvPr>
            <p:ph idx="1"/>
          </p:nvPr>
        </p:nvSpPr>
        <p:spPr/>
        <p:txBody>
          <a:bodyPr>
            <a:normAutofit fontScale="70000" lnSpcReduction="20000"/>
          </a:bodyPr>
          <a:lstStyle/>
          <a:p>
            <a:pPr lvl="0" algn="l" rtl="0">
              <a:buClr>
                <a:prstClr val="white">
                  <a:shade val="95000"/>
                </a:prstClr>
              </a:buClr>
            </a:pPr>
            <a:r>
              <a:rPr lang="ro-RO" dirty="0" smtClean="0"/>
              <a:t>Sînteți dirigintele clasei a VIII-a. În timpul unei pauze,elevii C.și M. s-au apropiat de Dvs. </a:t>
            </a:r>
            <a:r>
              <a:rPr lang="ro-RO" dirty="0"/>
              <a:t>ș</a:t>
            </a:r>
            <a:r>
              <a:rPr lang="ro-RO" dirty="0" smtClean="0"/>
              <a:t>i v-au spus că profesorul de educație fizică îi umilește verbal în fața colegilor pentru că nu sunt capabili să îndeplinească toate normativele sportive, prevăzute de programa școlară. Ei menționează că au absențe la aceste ore,deoarece nu mai suportă să fie etichetați, insultați,scoși în fața colegilor. Colegii de clasă au început să-i numească cu aceleași expresii ca și profesorul de educație fizică și să-i respingă sub diferite pretexte. De asemenea,colegii au răspîndit aceste vorbe și expresii în diferite rețele de socializare și acum lui C.și M.le este frică de reacția celorlalți adolescenți din instituție și cartier. Ei vă mai spun că sunt la limita răbdării și vor să se transfere în altă instituție, doar ca să scape de atmosfera insuportabilă.</a:t>
            </a:r>
            <a:r>
              <a:rPr lang="ro-RO" sz="2100" dirty="0">
                <a:solidFill>
                  <a:prstClr val="black"/>
                </a:solidFill>
              </a:rPr>
              <a:t> Determinați forma suspectă de violență față de copil.</a:t>
            </a:r>
          </a:p>
          <a:p>
            <a:pPr lvl="0" algn="l" rtl="0">
              <a:buClr>
                <a:prstClr val="white">
                  <a:shade val="95000"/>
                </a:prstClr>
              </a:buClr>
            </a:pPr>
            <a:r>
              <a:rPr lang="ro-RO" sz="2100" dirty="0">
                <a:solidFill>
                  <a:prstClr val="black"/>
                </a:solidFill>
              </a:rPr>
              <a:t>Numiți 3 semne/indicatori după care ați determinat forma suspectă de violență.</a:t>
            </a:r>
          </a:p>
          <a:p>
            <a:pPr lvl="0" algn="l" rtl="0">
              <a:buClr>
                <a:prstClr val="white">
                  <a:shade val="95000"/>
                </a:prstClr>
              </a:buClr>
            </a:pPr>
            <a:r>
              <a:rPr lang="ro-RO" sz="2100" dirty="0">
                <a:solidFill>
                  <a:prstClr val="black"/>
                </a:solidFill>
              </a:rPr>
              <a:t>Descrieți,pas cu pas, acțiunilr Dvs. În calitate de cadru didactic, pentru soluționarea cazului suspect de violență, argumentînd fiecare acțiune în baza actelor normative în vigoare ale RM</a:t>
            </a:r>
            <a:endParaRPr lang="ro-RO" dirty="0" smtClean="0"/>
          </a:p>
          <a:p>
            <a:pPr algn="l" rtl="0"/>
            <a:endParaRPr lang="he-IL" dirty="0"/>
          </a:p>
        </p:txBody>
      </p:sp>
    </p:spTree>
    <p:extLst>
      <p:ext uri="{BB962C8B-B14F-4D97-AF65-F5344CB8AC3E}">
        <p14:creationId xmlns:p14="http://schemas.microsoft.com/office/powerpoint/2010/main" val="2040099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Studiu de caz 5</a:t>
            </a:r>
            <a:endParaRPr lang="he-IL" dirty="0"/>
          </a:p>
        </p:txBody>
      </p:sp>
      <p:sp>
        <p:nvSpPr>
          <p:cNvPr id="3" name="Объект 2"/>
          <p:cNvSpPr>
            <a:spLocks noGrp="1"/>
          </p:cNvSpPr>
          <p:nvPr>
            <p:ph idx="1"/>
          </p:nvPr>
        </p:nvSpPr>
        <p:spPr/>
        <p:txBody>
          <a:bodyPr>
            <a:normAutofit fontScale="92500" lnSpcReduction="10000"/>
          </a:bodyPr>
          <a:lstStyle/>
          <a:p>
            <a:pPr algn="l" rtl="0"/>
            <a:r>
              <a:rPr lang="ro-RO" dirty="0" smtClean="0"/>
              <a:t>În calitate de cadru didactic,sunteți martorul unei situații care apare în pauză, pe holul școlii, în care o elevă din clasa la caresunteți diriginte sau aveți ore este victima unei manifestări de violență verbală cauzată de:</a:t>
            </a:r>
          </a:p>
          <a:p>
            <a:pPr marL="651510" indent="-514350" algn="l" rtl="0">
              <a:buFont typeface="+mj-lt"/>
              <a:buAutoNum type="arabicPeriod"/>
            </a:pPr>
            <a:r>
              <a:rPr lang="ro-RO" dirty="0" smtClean="0"/>
              <a:t>O elevă din aceeși clasă;</a:t>
            </a:r>
          </a:p>
          <a:p>
            <a:pPr marL="651510" indent="-514350" algn="l" rtl="0">
              <a:buFont typeface="+mj-lt"/>
              <a:buAutoNum type="arabicPeriod"/>
            </a:pPr>
            <a:r>
              <a:rPr lang="ro-RO" dirty="0" smtClean="0"/>
              <a:t>Un elev dintr-o clasă mai mică;</a:t>
            </a:r>
          </a:p>
          <a:p>
            <a:pPr marL="651510" indent="-514350" algn="l" rtl="0">
              <a:buFont typeface="+mj-lt"/>
              <a:buAutoNum type="arabicPeriod"/>
            </a:pPr>
            <a:r>
              <a:rPr lang="ro-RO" dirty="0" smtClean="0"/>
              <a:t>Un elev dintr-o clasă mai mare;</a:t>
            </a:r>
          </a:p>
          <a:p>
            <a:pPr marL="651510" indent="-514350" algn="l" rtl="0">
              <a:buFont typeface="+mj-lt"/>
              <a:buAutoNum type="arabicPeriod"/>
            </a:pPr>
            <a:r>
              <a:rPr lang="ro-RO" dirty="0" smtClean="0"/>
              <a:t>O tînără care nu învață în instituția Dvs.</a:t>
            </a:r>
          </a:p>
          <a:p>
            <a:pPr marL="137160" indent="0" algn="l" rtl="0">
              <a:buNone/>
            </a:pPr>
            <a:r>
              <a:rPr lang="ro-RO" dirty="0" smtClean="0"/>
              <a:t>Descrieți, pas cu pas,acțiunile Dvs.în calitate de cadru didactic,pentru soluționarea celor 4 situații/cazuri suspecte de violență întreelevi/tineri, argumentînd motivele care vă determină să alegeți respectivul tip de intervenție.</a:t>
            </a:r>
          </a:p>
        </p:txBody>
      </p:sp>
    </p:spTree>
    <p:extLst>
      <p:ext uri="{BB962C8B-B14F-4D97-AF65-F5344CB8AC3E}">
        <p14:creationId xmlns:p14="http://schemas.microsoft.com/office/powerpoint/2010/main" val="4213377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Aranjăm în ordine corectă</a:t>
            </a:r>
            <a:endParaRPr lang="he-IL" dirty="0"/>
          </a:p>
        </p:txBody>
      </p:sp>
      <p:sp>
        <p:nvSpPr>
          <p:cNvPr id="3" name="Объект 2"/>
          <p:cNvSpPr>
            <a:spLocks noGrp="1"/>
          </p:cNvSpPr>
          <p:nvPr>
            <p:ph idx="1"/>
          </p:nvPr>
        </p:nvSpPr>
        <p:spPr/>
        <p:txBody>
          <a:bodyPr/>
          <a:lstStyle/>
          <a:p>
            <a:pPr algn="l" rtl="0"/>
            <a:r>
              <a:rPr lang="ro-RO" dirty="0" smtClean="0"/>
              <a:t>Oferim asistență</a:t>
            </a:r>
          </a:p>
          <a:p>
            <a:pPr algn="l" rtl="0"/>
            <a:r>
              <a:rPr lang="ro-RO" dirty="0" smtClean="0"/>
              <a:t>Monitorizăm cazul</a:t>
            </a:r>
          </a:p>
          <a:p>
            <a:pPr algn="l" rtl="0"/>
            <a:r>
              <a:rPr lang="ro-RO" dirty="0" smtClean="0"/>
              <a:t>Evaluăm cazul (grav,mai puțin grav)</a:t>
            </a:r>
          </a:p>
          <a:p>
            <a:pPr algn="l" rtl="0"/>
            <a:r>
              <a:rPr lang="ro-RO" dirty="0" smtClean="0"/>
              <a:t>Identificăm cazul</a:t>
            </a:r>
          </a:p>
          <a:p>
            <a:pPr algn="l" rtl="0"/>
            <a:r>
              <a:rPr lang="ro-RO" dirty="0" smtClean="0"/>
              <a:t>Referim cazul</a:t>
            </a:r>
            <a:endParaRPr lang="he-IL" dirty="0"/>
          </a:p>
        </p:txBody>
      </p:sp>
    </p:spTree>
    <p:extLst>
      <p:ext uri="{BB962C8B-B14F-4D97-AF65-F5344CB8AC3E}">
        <p14:creationId xmlns:p14="http://schemas.microsoft.com/office/powerpoint/2010/main" val="3522715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817581" y="332657"/>
            <a:ext cx="7175351" cy="2880319"/>
          </a:xfrm>
        </p:spPr>
        <p:txBody>
          <a:bodyPr/>
          <a:lstStyle/>
          <a:p>
            <a:r>
              <a:rPr lang="ro-RO" sz="1600" dirty="0" smtClean="0"/>
              <a:t>Nu trebuie să-i conducem pe oameni cu ajutorul unor măsuri extreme. Trebuie să</a:t>
            </a:r>
            <a:r>
              <a:rPr lang="ro-RO" dirty="0"/>
              <a:t> </a:t>
            </a:r>
            <a:r>
              <a:rPr lang="ro-RO" sz="1600" dirty="0" smtClean="0"/>
              <a:t>fim cumpătați în folosirea mijloacelor pe care natura ni le pune la dispoziție pentru a-i conduce. </a:t>
            </a:r>
            <a:br>
              <a:rPr lang="ro-RO" sz="1600" dirty="0" smtClean="0"/>
            </a:br>
            <a:r>
              <a:rPr lang="ro-RO" sz="1600" dirty="0"/>
              <a:t/>
            </a:r>
            <a:br>
              <a:rPr lang="ro-RO" sz="1600" dirty="0"/>
            </a:br>
            <a:r>
              <a:rPr lang="ro-RO" sz="1600" b="1" dirty="0" smtClean="0">
                <a:solidFill>
                  <a:srgbClr val="FF0000"/>
                </a:solidFill>
              </a:rPr>
              <a:t>O</a:t>
            </a:r>
            <a:r>
              <a:rPr lang="ro-RO" sz="1600" b="1" dirty="0" smtClean="0"/>
              <a:t> </a:t>
            </a:r>
            <a:r>
              <a:rPr lang="ro-RO" sz="1600" b="1" dirty="0" smtClean="0">
                <a:solidFill>
                  <a:srgbClr val="FF0000"/>
                </a:solidFill>
              </a:rPr>
              <a:t>PEDEAPSĂ ESTE JUSTĂ DACĂ ESTE ECHIVALENTĂ CU INFRACȚIUNEA</a:t>
            </a:r>
            <a:endParaRPr lang="he-IL" b="1" dirty="0">
              <a:solidFill>
                <a:srgbClr val="FF0000"/>
              </a:solidFill>
            </a:endParaRPr>
          </a:p>
        </p:txBody>
      </p:sp>
      <p:sp>
        <p:nvSpPr>
          <p:cNvPr id="2" name="Подзаголовок 1"/>
          <p:cNvSpPr>
            <a:spLocks noGrp="1"/>
          </p:cNvSpPr>
          <p:nvPr>
            <p:ph type="subTitle" idx="1"/>
          </p:nvPr>
        </p:nvSpPr>
        <p:spPr/>
        <p:txBody>
          <a:bodyPr/>
          <a:lstStyle/>
          <a:p>
            <a:r>
              <a:rPr lang="ro-RO" dirty="0" smtClean="0"/>
              <a:t>Motto</a:t>
            </a:r>
            <a:endParaRPr lang="he-IL" dirty="0"/>
          </a:p>
        </p:txBody>
      </p:sp>
    </p:spTree>
    <p:extLst>
      <p:ext uri="{BB962C8B-B14F-4D97-AF65-F5344CB8AC3E}">
        <p14:creationId xmlns:p14="http://schemas.microsoft.com/office/powerpoint/2010/main" val="3173686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o-RO" dirty="0" smtClean="0"/>
              <a:t>Cînd transmitem rapoartele privind evidența cazurilor de ANET</a:t>
            </a:r>
            <a:endParaRPr lang="he-IL" dirty="0"/>
          </a:p>
        </p:txBody>
      </p:sp>
    </p:spTree>
    <p:extLst>
      <p:ext uri="{BB962C8B-B14F-4D97-AF65-F5344CB8AC3E}">
        <p14:creationId xmlns:p14="http://schemas.microsoft.com/office/powerpoint/2010/main" val="170268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rtl="0"/>
            <a:r>
              <a:rPr lang="ro-RO" dirty="0" smtClean="0"/>
              <a:t> Pînă la 25 decembrie-semestru I</a:t>
            </a:r>
            <a:br>
              <a:rPr lang="ro-RO" dirty="0" smtClean="0"/>
            </a:br>
            <a:r>
              <a:rPr lang="ro-RO" dirty="0" smtClean="0"/>
              <a:t>Pînă la 31 mai-semestru II</a:t>
            </a:r>
            <a:endParaRPr lang="he-IL" dirty="0"/>
          </a:p>
        </p:txBody>
      </p:sp>
    </p:spTree>
    <p:extLst>
      <p:ext uri="{BB962C8B-B14F-4D97-AF65-F5344CB8AC3E}">
        <p14:creationId xmlns:p14="http://schemas.microsoft.com/office/powerpoint/2010/main" val="3616596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544715"/>
            <a:ext cx="7315200" cy="4044525"/>
          </a:xfrm>
        </p:spPr>
        <p:txBody>
          <a:bodyPr>
            <a:normAutofit/>
          </a:bodyPr>
          <a:lstStyle/>
          <a:p>
            <a:pPr rtl="0"/>
            <a:r>
              <a:rPr lang="ro-RO" dirty="0" smtClean="0"/>
              <a:t>În primul semestru am primit informația din 30 de instituții-48 în total</a:t>
            </a:r>
            <a:br>
              <a:rPr lang="ro-RO" dirty="0" smtClean="0"/>
            </a:br>
            <a:r>
              <a:rPr lang="ro-RO" dirty="0" smtClean="0"/>
              <a:t>Greșit :GM M.Viteazu,LT M.Sadoveanu, </a:t>
            </a:r>
            <a:r>
              <a:rPr lang="ro-RO" smtClean="0"/>
              <a:t>LT D.Cantemir</a:t>
            </a:r>
            <a:endParaRPr lang="he-IL" dirty="0"/>
          </a:p>
        </p:txBody>
      </p:sp>
    </p:spTree>
    <p:extLst>
      <p:ext uri="{BB962C8B-B14F-4D97-AF65-F5344CB8AC3E}">
        <p14:creationId xmlns:p14="http://schemas.microsoft.com/office/powerpoint/2010/main" val="163948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he-IL"/>
          </a:p>
        </p:txBody>
      </p:sp>
      <p:sp>
        <p:nvSpPr>
          <p:cNvPr id="3" name="Объект 2"/>
          <p:cNvSpPr>
            <a:spLocks noGrp="1"/>
          </p:cNvSpPr>
          <p:nvPr>
            <p:ph idx="1"/>
          </p:nvPr>
        </p:nvSpPr>
        <p:spPr/>
        <p:txBody>
          <a:bodyPr>
            <a:normAutofit fontScale="92500" lnSpcReduction="20000"/>
          </a:bodyPr>
          <a:lstStyle/>
          <a:p>
            <a:pPr algn="l" rtl="0"/>
            <a:r>
              <a:rPr lang="ro-RO" dirty="0" smtClean="0">
                <a:solidFill>
                  <a:srgbClr val="FFFF00"/>
                </a:solidFill>
              </a:rPr>
              <a:t>Nu așteptăm confirmări....Semnele ne spun că trebuie să sesizăm</a:t>
            </a:r>
          </a:p>
          <a:p>
            <a:pPr algn="l" rtl="0"/>
            <a:r>
              <a:rPr lang="ro-RO" dirty="0" smtClean="0">
                <a:solidFill>
                  <a:srgbClr val="00B0F0"/>
                </a:solidFill>
              </a:rPr>
              <a:t>Accidentele neintenționate între elevi poartă răspundere profesorul diserviciu din instituție afară/înăuntru</a:t>
            </a:r>
          </a:p>
          <a:p>
            <a:pPr algn="l" rtl="0"/>
            <a:r>
              <a:rPr lang="ro-RO" dirty="0" smtClean="0">
                <a:solidFill>
                  <a:srgbClr val="92D050"/>
                </a:solidFill>
              </a:rPr>
              <a:t>Cîte neglijări atîtea fișe de sesizare</a:t>
            </a:r>
          </a:p>
          <a:p>
            <a:pPr algn="l" rtl="0"/>
            <a:r>
              <a:rPr lang="ro-RO" dirty="0" smtClean="0">
                <a:solidFill>
                  <a:srgbClr val="FF0000"/>
                </a:solidFill>
              </a:rPr>
              <a:t>Tipurile de abuz </a:t>
            </a:r>
          </a:p>
          <a:p>
            <a:pPr marL="502920" indent="-457200" algn="l" rtl="0">
              <a:buFont typeface="+mj-lt"/>
              <a:buAutoNum type="arabicPeriod"/>
            </a:pPr>
            <a:r>
              <a:rPr lang="ro-RO" dirty="0" smtClean="0">
                <a:solidFill>
                  <a:srgbClr val="FF0000"/>
                </a:solidFill>
              </a:rPr>
              <a:t>Fizic</a:t>
            </a:r>
          </a:p>
          <a:p>
            <a:pPr marL="502920" indent="-457200" algn="l" rtl="0">
              <a:buFont typeface="+mj-lt"/>
              <a:buAutoNum type="arabicPeriod"/>
            </a:pPr>
            <a:r>
              <a:rPr lang="ro-RO" dirty="0" smtClean="0">
                <a:solidFill>
                  <a:srgbClr val="FF0000"/>
                </a:solidFill>
              </a:rPr>
              <a:t>Psihologic</a:t>
            </a:r>
          </a:p>
          <a:p>
            <a:pPr marL="502920" indent="-457200" algn="l" rtl="0">
              <a:buFont typeface="+mj-lt"/>
              <a:buAutoNum type="arabicPeriod"/>
            </a:pPr>
            <a:r>
              <a:rPr lang="ro-RO" dirty="0" smtClean="0">
                <a:solidFill>
                  <a:srgbClr val="FF0000"/>
                </a:solidFill>
              </a:rPr>
              <a:t>Sexual</a:t>
            </a:r>
          </a:p>
          <a:p>
            <a:pPr marL="502920" indent="-457200" algn="l" rtl="0">
              <a:buFont typeface="+mj-lt"/>
              <a:buAutoNum type="arabicPeriod"/>
            </a:pPr>
            <a:r>
              <a:rPr lang="ro-RO" dirty="0" smtClean="0">
                <a:solidFill>
                  <a:srgbClr val="FF0000"/>
                </a:solidFill>
              </a:rPr>
              <a:t>Neglijare </a:t>
            </a:r>
          </a:p>
          <a:p>
            <a:pPr marL="502920" indent="-457200" algn="l" rtl="0">
              <a:buFont typeface="+mj-lt"/>
              <a:buAutoNum type="arabicPeriod"/>
            </a:pPr>
            <a:r>
              <a:rPr lang="ro-RO" dirty="0" smtClean="0">
                <a:solidFill>
                  <a:srgbClr val="FF0000"/>
                </a:solidFill>
              </a:rPr>
              <a:t>Exploatare prin muncă</a:t>
            </a:r>
          </a:p>
          <a:p>
            <a:pPr marL="502920" indent="-457200" algn="l" rtl="0">
              <a:buFont typeface="+mj-lt"/>
              <a:buAutoNum type="arabicPeriod"/>
            </a:pPr>
            <a:r>
              <a:rPr lang="ro-RO" dirty="0" smtClean="0">
                <a:solidFill>
                  <a:srgbClr val="FF0000"/>
                </a:solidFill>
              </a:rPr>
              <a:t>Trafic </a:t>
            </a:r>
            <a:endParaRPr lang="he-IL" dirty="0">
              <a:solidFill>
                <a:srgbClr val="FF0000"/>
              </a:solidFill>
            </a:endParaRPr>
          </a:p>
        </p:txBody>
      </p:sp>
    </p:spTree>
    <p:extLst>
      <p:ext uri="{BB962C8B-B14F-4D97-AF65-F5344CB8AC3E}">
        <p14:creationId xmlns:p14="http://schemas.microsoft.com/office/powerpoint/2010/main" val="377695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033195" y="980728"/>
            <a:ext cx="5966666" cy="3615266"/>
          </a:xfrm>
        </p:spPr>
        <p:txBody>
          <a:bodyPr/>
          <a:lstStyle/>
          <a:p>
            <a:pPr algn="l" rtl="0"/>
            <a:r>
              <a:rPr lang="ro-RO" dirty="0" smtClean="0"/>
              <a:t>Atîta timp cît oamenii vor folosi violența pentru a combate violența aceasta va exista întotdeauna</a:t>
            </a:r>
            <a:endParaRPr lang="he-IL" dirty="0"/>
          </a:p>
        </p:txBody>
      </p:sp>
      <p:sp>
        <p:nvSpPr>
          <p:cNvPr id="6" name="Текст 5"/>
          <p:cNvSpPr>
            <a:spLocks noGrp="1"/>
          </p:cNvSpPr>
          <p:nvPr>
            <p:ph type="body" idx="1"/>
          </p:nvPr>
        </p:nvSpPr>
        <p:spPr/>
        <p:txBody>
          <a:bodyPr/>
          <a:lstStyle/>
          <a:p>
            <a:r>
              <a:rPr lang="ro-RO" dirty="0" smtClean="0"/>
              <a:t>Michael Berb </a:t>
            </a:r>
            <a:endParaRPr lang="he-IL" dirty="0"/>
          </a:p>
        </p:txBody>
      </p:sp>
    </p:spTree>
    <p:extLst>
      <p:ext uri="{BB962C8B-B14F-4D97-AF65-F5344CB8AC3E}">
        <p14:creationId xmlns:p14="http://schemas.microsoft.com/office/powerpoint/2010/main" val="3940213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Obiective:</a:t>
            </a:r>
            <a:endParaRPr lang="he-IL" dirty="0"/>
          </a:p>
        </p:txBody>
      </p:sp>
      <p:sp>
        <p:nvSpPr>
          <p:cNvPr id="3" name="Объект 2"/>
          <p:cNvSpPr>
            <a:spLocks noGrp="1"/>
          </p:cNvSpPr>
          <p:nvPr>
            <p:ph idx="1"/>
          </p:nvPr>
        </p:nvSpPr>
        <p:spPr/>
        <p:txBody>
          <a:bodyPr>
            <a:normAutofit/>
          </a:bodyPr>
          <a:lstStyle/>
          <a:p>
            <a:pPr algn="l" rtl="0"/>
            <a:r>
              <a:rPr lang="ro-RO" dirty="0" smtClean="0"/>
              <a:t>Identificarea progreselor și provocărilor în procesul de implementare a Instrucțiunilor privind mecanismul intersectorial de cooperare pentru identificarea, evaluarea,referire,asistența și monitorizarea copiilor victimr/potențiale victime ale violenței,neglijării,exploatării și a traficului;</a:t>
            </a:r>
          </a:p>
          <a:p>
            <a:pPr algn="l" rtl="0"/>
            <a:r>
              <a:rPr lang="ro-RO" dirty="0" smtClean="0"/>
              <a:t>Analiza raportului pentru semestrul I al anului de studii 2015-2016 privind cazurile suspecte de violență,neglijare,exploatare și trafic al copilului și a modalităților de îmbunătățire a calității raportării.</a:t>
            </a:r>
            <a:endParaRPr lang="he-IL" dirty="0"/>
          </a:p>
        </p:txBody>
      </p:sp>
    </p:spTree>
    <p:extLst>
      <p:ext uri="{BB962C8B-B14F-4D97-AF65-F5344CB8AC3E}">
        <p14:creationId xmlns:p14="http://schemas.microsoft.com/office/powerpoint/2010/main" val="471744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980729"/>
            <a:ext cx="7315200" cy="5112568"/>
          </a:xfrm>
        </p:spPr>
        <p:txBody>
          <a:bodyPr>
            <a:normAutofit fontScale="90000"/>
          </a:bodyPr>
          <a:lstStyle/>
          <a:p>
            <a:pPr rtl="0"/>
            <a:r>
              <a:rPr lang="ro-RO" sz="3200" dirty="0" smtClean="0"/>
              <a:t>Potrivit legislației,violența împotriva copilului sunt forme de rele tratamente apicate de către părinți/reprezentanții legali/persoana în grija căreia se află copilul sau de către orice altă persoană, care produc vătămare actuală sau potențială asupra sănătății acestuia și îi pun în pericol viața,dezvoltarea sau moralitatea, care includ următoarele tipuri de violență: fizică,sexuală,psihologică,spirituală</a:t>
            </a:r>
            <a:r>
              <a:rPr lang="ro-RO" sz="2700" dirty="0" smtClean="0"/>
              <a:t>.</a:t>
            </a:r>
            <a:endParaRPr lang="he-IL" sz="2700" dirty="0"/>
          </a:p>
        </p:txBody>
      </p:sp>
    </p:spTree>
    <p:extLst>
      <p:ext uri="{BB962C8B-B14F-4D97-AF65-F5344CB8AC3E}">
        <p14:creationId xmlns:p14="http://schemas.microsoft.com/office/powerpoint/2010/main" val="730117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544715"/>
            <a:ext cx="7315200" cy="2604365"/>
          </a:xfrm>
        </p:spPr>
        <p:txBody>
          <a:bodyPr>
            <a:normAutofit fontScale="90000"/>
          </a:bodyPr>
          <a:lstStyle/>
          <a:p>
            <a:pPr rtl="0"/>
            <a:r>
              <a:rPr lang="ro-RO" dirty="0" smtClean="0"/>
              <a:t>În Republica Moldova,violența îpotriva copiilor este pedepsită prin lege (legea nr.45,nr.140, Codul Penal, Codul Contravențional, Codul Familiei)</a:t>
            </a:r>
            <a:endParaRPr lang="he-IL" dirty="0"/>
          </a:p>
        </p:txBody>
      </p:sp>
    </p:spTree>
    <p:extLst>
      <p:ext uri="{BB962C8B-B14F-4D97-AF65-F5344CB8AC3E}">
        <p14:creationId xmlns:p14="http://schemas.microsoft.com/office/powerpoint/2010/main" val="2153558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544715"/>
            <a:ext cx="7315200" cy="2892397"/>
          </a:xfrm>
        </p:spPr>
        <p:txBody>
          <a:bodyPr>
            <a:normAutofit fontScale="90000"/>
          </a:bodyPr>
          <a:lstStyle/>
          <a:p>
            <a:pPr rtl="0"/>
            <a:r>
              <a:rPr lang="ro-RO" dirty="0" smtClean="0"/>
              <a:t>Orice act de violență îpotriva copilului este ilegal și trebuie pedepsit,indiferent de persoana care aplică violența-părinte,îngrijitor,educator,profesor sau altcineva.</a:t>
            </a:r>
            <a:endParaRPr lang="he-IL" dirty="0"/>
          </a:p>
        </p:txBody>
      </p:sp>
    </p:spTree>
    <p:extLst>
      <p:ext uri="{BB962C8B-B14F-4D97-AF65-F5344CB8AC3E}">
        <p14:creationId xmlns:p14="http://schemas.microsoft.com/office/powerpoint/2010/main" val="737801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817581" y="332656"/>
            <a:ext cx="7175351" cy="4592801"/>
          </a:xfrm>
        </p:spPr>
        <p:txBody>
          <a:bodyPr/>
          <a:lstStyle/>
          <a:p>
            <a:pPr rtl="0"/>
            <a:r>
              <a:rPr lang="ro-RO" sz="2000" dirty="0" smtClean="0"/>
              <a:t>Administrația instituțiilor de învățămînt va implica toți angajații, elevii și părinții în activități de prevenire a  violenței față de copii. În toate instituțiile de învățămînt se va respecta procedura de organizare instituțională și de intervenție a lucrătorilor instituțiilor de învățămînt în cazurile ANET, stabilită prin ordinul 77 din 22 februarie 2013.</a:t>
            </a:r>
            <a:br>
              <a:rPr lang="ro-RO" sz="2000" dirty="0" smtClean="0"/>
            </a:br>
            <a:r>
              <a:rPr lang="ro-RO" sz="2000" dirty="0" smtClean="0"/>
              <a:t>administrația instituțiilor de învățămînt și toți angajații vor soluționa cayurile de ANET în cooperare cu alte instituții și servicii comunitare, în conformitate cu prevederile Instrucțiunii privind mecanismul intersectorial... Aprobată prin HGnr 270 din 08.04.2014</a:t>
            </a:r>
            <a:endParaRPr lang="he-IL" sz="2000" dirty="0"/>
          </a:p>
        </p:txBody>
      </p:sp>
      <p:sp>
        <p:nvSpPr>
          <p:cNvPr id="4" name="Подзаголовок 3"/>
          <p:cNvSpPr>
            <a:spLocks noGrp="1"/>
          </p:cNvSpPr>
          <p:nvPr>
            <p:ph type="subTitle" idx="1"/>
          </p:nvPr>
        </p:nvSpPr>
        <p:spPr/>
        <p:txBody>
          <a:bodyPr/>
          <a:lstStyle/>
          <a:p>
            <a:r>
              <a:rPr lang="ro-RO" dirty="0" smtClean="0"/>
              <a:t>Plan cadru p.12</a:t>
            </a:r>
            <a:endParaRPr lang="he-IL" dirty="0"/>
          </a:p>
        </p:txBody>
      </p:sp>
    </p:spTree>
    <p:extLst>
      <p:ext uri="{BB962C8B-B14F-4D97-AF65-F5344CB8AC3E}">
        <p14:creationId xmlns:p14="http://schemas.microsoft.com/office/powerpoint/2010/main" val="1119019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14400" y="292101"/>
            <a:ext cx="7315200" cy="1048667"/>
          </a:xfrm>
        </p:spPr>
        <p:txBody>
          <a:bodyPr/>
          <a:lstStyle/>
          <a:p>
            <a:endParaRPr lang="he-IL" dirty="0"/>
          </a:p>
        </p:txBody>
      </p:sp>
      <p:sp>
        <p:nvSpPr>
          <p:cNvPr id="4" name="Объект 3"/>
          <p:cNvSpPr>
            <a:spLocks noGrp="1"/>
          </p:cNvSpPr>
          <p:nvPr>
            <p:ph idx="1"/>
          </p:nvPr>
        </p:nvSpPr>
        <p:spPr>
          <a:xfrm>
            <a:off x="914400" y="1700809"/>
            <a:ext cx="7315200" cy="4608552"/>
          </a:xfrm>
        </p:spPr>
        <p:txBody>
          <a:bodyPr>
            <a:normAutofit lnSpcReduction="10000"/>
          </a:bodyPr>
          <a:lstStyle/>
          <a:p>
            <a:pPr algn="l" rtl="0"/>
            <a:r>
              <a:rPr lang="ro-RO" dirty="0" smtClean="0"/>
              <a:t>În ultima perioadă,mass media și părinții sesizează tot mai multe cazuri de abuz și neglijare severă a copiilor,inclusiv în mediul școlar. S-a demonstrat că directorii instituțiilor educaționale nu raportează cazurile de abuz față de copil pentru a nu dăuna imaginei instituției și a unor angajați,fapt ce constituie încălcare gravă a legislației în vigoare. În majoritatea cazurilor,abuzatorilor li se aplică alte sancțiuni decăt cocedierea,prevăzută legal pentru manifestarea oricărui tip de violență față de copil,chiar și o singură dată.</a:t>
            </a:r>
          </a:p>
          <a:p>
            <a:pPr algn="l" rtl="0"/>
            <a:r>
              <a:rPr lang="ro-RO" dirty="0" smtClean="0"/>
              <a:t>S-a determinat că lucrătorii din sistemul educațional nu cunosc procedurile de identificare și raportare a cazurilor de abuz, precum și mecanismele de protecție și asistență a copilului abuzat.</a:t>
            </a:r>
          </a:p>
          <a:p>
            <a:pPr algn="l" rtl="0"/>
            <a:r>
              <a:rPr lang="ro-RO" dirty="0" smtClean="0"/>
              <a:t>În scopul prevenirii violenței față de copii a fost emis ordinul 77 din 22.02.13</a:t>
            </a:r>
            <a:endParaRPr lang="he-IL" dirty="0"/>
          </a:p>
        </p:txBody>
      </p:sp>
    </p:spTree>
    <p:extLst>
      <p:ext uri="{BB962C8B-B14F-4D97-AF65-F5344CB8AC3E}">
        <p14:creationId xmlns:p14="http://schemas.microsoft.com/office/powerpoint/2010/main" val="4267941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dirty="0" smtClean="0"/>
              <a:t>Studiu de caz nr.1</a:t>
            </a:r>
            <a:endParaRPr lang="he-IL" dirty="0"/>
          </a:p>
        </p:txBody>
      </p:sp>
      <p:sp>
        <p:nvSpPr>
          <p:cNvPr id="3" name="Объект 2"/>
          <p:cNvSpPr>
            <a:spLocks noGrp="1"/>
          </p:cNvSpPr>
          <p:nvPr>
            <p:ph idx="1"/>
          </p:nvPr>
        </p:nvSpPr>
        <p:spPr/>
        <p:txBody>
          <a:bodyPr>
            <a:normAutofit fontScale="92500" lnSpcReduction="20000"/>
          </a:bodyPr>
          <a:lstStyle/>
          <a:p>
            <a:pPr algn="l" rtl="0"/>
            <a:r>
              <a:rPr lang="ro-RO" sz="1800" i="1" dirty="0" smtClean="0"/>
              <a:t>Eleva N.este în clasa a VII-a și locuiește doar cu mama ei care nu muncește de mai mult timp, iar în ultima vreme consumă și alcool. Eleva N. Este izolată de colegii de clasă,mereu tristă și abătută. În calitate de diriginte ați discutat de mai multe ori despre situașia ei și ea v-a asigurat că totul este în regulă cu ea acasă. Vecinii elevei  vorbesc faptul că în gospodăria lor zilnic vin mai mulți bărbați care organizează chefuri, iar eleva este obligată să le pună în masă. De asemenea, ați auzit vorbe prin sat că eleva este abuzată sexual de acești bărbați.</a:t>
            </a:r>
          </a:p>
          <a:p>
            <a:endParaRPr lang="ro-RO" sz="1800" dirty="0"/>
          </a:p>
          <a:p>
            <a:pPr algn="l" rtl="0"/>
            <a:r>
              <a:rPr lang="ro-RO" sz="1800" dirty="0" smtClean="0"/>
              <a:t>Determinați forma suspectă de violență față de copil.</a:t>
            </a:r>
          </a:p>
          <a:p>
            <a:pPr algn="l" rtl="0"/>
            <a:r>
              <a:rPr lang="ro-RO" sz="1800" dirty="0" smtClean="0"/>
              <a:t>Numiți 3 semne/indicatori după care ați determinat forma suspectă de violență.</a:t>
            </a:r>
          </a:p>
          <a:p>
            <a:pPr algn="l" rtl="0"/>
            <a:r>
              <a:rPr lang="ro-RO" sz="1800" dirty="0" smtClean="0"/>
              <a:t>Descrieți,pas cu pas, acțiunilr Dvs. În calitate de cadru didactic, pentru soluționarea cazului suspect de violență, argumentînd fiecare acțiune în baza actelor normative în vigoare ale RM. </a:t>
            </a:r>
            <a:endParaRPr lang="he-IL" sz="1800" dirty="0"/>
          </a:p>
        </p:txBody>
      </p:sp>
    </p:spTree>
    <p:extLst>
      <p:ext uri="{BB962C8B-B14F-4D97-AF65-F5344CB8AC3E}">
        <p14:creationId xmlns:p14="http://schemas.microsoft.com/office/powerpoint/2010/main" val="18836428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ерспектива">
  <a:themeElements>
    <a:clrScheme name="Перспектива">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ерспектива">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269</TotalTime>
  <Words>1447</Words>
  <Application>Microsoft Office PowerPoint</Application>
  <PresentationFormat>Экран (4:3)</PresentationFormat>
  <Paragraphs>66</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Перспектива</vt:lpstr>
      <vt:lpstr>Seminar raional cu coordonatori ai acțiunilor de prevenire și protecție a copiilor față de violență</vt:lpstr>
      <vt:lpstr>Atîta timp cît oamenii vor folosi violența pentru a combate violența aceasta va exista întotdeauna</vt:lpstr>
      <vt:lpstr>Obiective:</vt:lpstr>
      <vt:lpstr>Potrivit legislației,violența împotriva copilului sunt forme de rele tratamente apicate de către părinți/reprezentanții legali/persoana în grija căreia se află copilul sau de către orice altă persoană, care produc vătămare actuală sau potențială asupra sănătății acestuia și îi pun în pericol viața,dezvoltarea sau moralitatea, care includ următoarele tipuri de violență: fizică,sexuală,psihologică,spirituală.</vt:lpstr>
      <vt:lpstr>În Republica Moldova,violența îpotriva copiilor este pedepsită prin lege (legea nr.45,nr.140, Codul Penal, Codul Contravențional, Codul Familiei)</vt:lpstr>
      <vt:lpstr>Orice act de violență îpotriva copilului este ilegal și trebuie pedepsit,indiferent de persoana care aplică violența-părinte,îngrijitor,educator,profesor sau altcineva.</vt:lpstr>
      <vt:lpstr>Administrația instituțiilor de învățămînt va implica toți angajații, elevii și părinții în activități de prevenire a  violenței față de copii. În toate instituțiile de învățămînt se va respecta procedura de organizare instituțională și de intervenție a lucrătorilor instituțiilor de învățămînt în cazurile ANET, stabilită prin ordinul 77 din 22 februarie 2013. administrația instituțiilor de învățămînt și toți angajații vor soluționa cayurile de ANET în cooperare cu alte instituții și servicii comunitare, în conformitate cu prevederile Instrucțiunii privind mecanismul intersectorial... Aprobată prin HGnr 270 din 08.04.2014</vt:lpstr>
      <vt:lpstr>Презентация PowerPoint</vt:lpstr>
      <vt:lpstr>Studiu de caz nr.1</vt:lpstr>
      <vt:lpstr>Studiu de caz nr.2</vt:lpstr>
      <vt:lpstr>Studiu de caz nr.3</vt:lpstr>
      <vt:lpstr>Studiu de caz nr.4</vt:lpstr>
      <vt:lpstr>Studiu de caz 5</vt:lpstr>
      <vt:lpstr>Aranjăm în ordine corectă</vt:lpstr>
      <vt:lpstr>Nu trebuie să-i conducem pe oameni cu ajutorul unor măsuri extreme. Trebuie să fim cumpătați în folosirea mijloacelor pe care natura ni le pune la dispoziție pentru a-i conduce.   O PEDEAPSĂ ESTE JUSTĂ DACĂ ESTE ECHIVALENTĂ CU INFRACȚIUNEA</vt:lpstr>
      <vt:lpstr>Cînd transmitem rapoartele privind evidența cazurilor de ANET</vt:lpstr>
      <vt:lpstr> Pînă la 25 decembrie-semestru I Pînă la 31 mai-semestru II</vt:lpstr>
      <vt:lpstr>În primul semestru am primit informația din 30 de instituții-48 în total Greșit :GM M.Viteazu,LT M.Sadoveanu, LT D.Cantemir</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raional cu coordonatori ai acțiunilor de prevenire și protecție a copiilor față de violență</dc:title>
  <dc:creator>User</dc:creator>
  <cp:lastModifiedBy>User</cp:lastModifiedBy>
  <cp:revision>26</cp:revision>
  <dcterms:created xsi:type="dcterms:W3CDTF">2016-02-01T18:37:42Z</dcterms:created>
  <dcterms:modified xsi:type="dcterms:W3CDTF">2016-02-26T09:30:02Z</dcterms:modified>
</cp:coreProperties>
</file>